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Open Sans SemiBold"/>
      <p:regular r:id="rId40"/>
      <p:bold r:id="rId41"/>
      <p:italic r:id="rId42"/>
      <p:boldItalic r:id="rId43"/>
    </p:embeddedFont>
    <p:embeddedFont>
      <p:font typeface="Open Sans ExtraBold"/>
      <p:bold r:id="rId44"/>
      <p:boldItalic r:id="rId45"/>
    </p:embeddedFont>
    <p:embeddedFont>
      <p:font typeface="Roboto Mono"/>
      <p:regular r:id="rId46"/>
      <p:bold r:id="rId47"/>
      <p:italic r:id="rId48"/>
      <p:boldItalic r:id="rId49"/>
    </p:embeddedFont>
    <p:embeddedFont>
      <p:font typeface="Open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SemiBold-regular.fntdata"/><Relationship Id="rId42" Type="http://schemas.openxmlformats.org/officeDocument/2006/relationships/font" Target="fonts/OpenSansSemiBold-italic.fntdata"/><Relationship Id="rId41" Type="http://schemas.openxmlformats.org/officeDocument/2006/relationships/font" Target="fonts/OpenSansSemiBold-bold.fntdata"/><Relationship Id="rId44" Type="http://schemas.openxmlformats.org/officeDocument/2006/relationships/font" Target="fonts/OpenSansExtraBold-bold.fntdata"/><Relationship Id="rId43" Type="http://schemas.openxmlformats.org/officeDocument/2006/relationships/font" Target="fonts/OpenSansSemiBold-boldItalic.fntdata"/><Relationship Id="rId46" Type="http://schemas.openxmlformats.org/officeDocument/2006/relationships/font" Target="fonts/RobotoMono-regular.fntdata"/><Relationship Id="rId45" Type="http://schemas.openxmlformats.org/officeDocument/2006/relationships/font" Target="fonts/OpenSansExtraBold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RobotoMono-italic.fntdata"/><Relationship Id="rId47" Type="http://schemas.openxmlformats.org/officeDocument/2006/relationships/font" Target="fonts/RobotoMono-bold.fntdata"/><Relationship Id="rId49" Type="http://schemas.openxmlformats.org/officeDocument/2006/relationships/font" Target="fonts/RobotoMon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OpenSans-bold.fntdata"/><Relationship Id="rId50" Type="http://schemas.openxmlformats.org/officeDocument/2006/relationships/font" Target="fonts/OpenSans-regular.fntdata"/><Relationship Id="rId53" Type="http://schemas.openxmlformats.org/officeDocument/2006/relationships/font" Target="fonts/OpenSans-boldItalic.fntdata"/><Relationship Id="rId52" Type="http://schemas.openxmlformats.org/officeDocument/2006/relationships/font" Target="fonts/OpenSa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5409756a4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1e5409756a4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5409756a4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1e5409756a4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5409756a4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1e5409756a4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e5409756a4_2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1e5409756a4_2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5409756a4_2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1e5409756a4_2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5409756a4_2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1e5409756a4_2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e5409756a4_2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1e5409756a4_2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e5409756a4_2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1e5409756a4_2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e5409756a4_2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1e5409756a4_2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e5409756a4_2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1e5409756a4_2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e5409756a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1e5409756a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5409756a4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1e5409756a4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5409756a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1e5409756a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e5409756a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1e5409756a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e5409756a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1e5409756a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e5409756a4_2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1e5409756a4_2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e5409756a4_2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1e5409756a4_2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e5409756a4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g1e5409756a4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e5409756a4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1e5409756a4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e5409756a4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1e5409756a4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e5409756a4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1e5409756a4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e5409756a4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1e5409756a4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5409756a4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g1e5409756a4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e5409756a4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1e5409756a4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e5409756a4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1e5409756a4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e5409756a4_2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1e5409756a4_2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e5409756a4_2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g1e5409756a4_2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e5409756a4_2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1e5409756a4_2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5409756a4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1e5409756a4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e5409756a4_2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1e5409756a4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5409756a4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1e5409756a4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5409756a4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1e5409756a4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5409756a4_2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g1e5409756a4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" name="Google Shape;85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6" name="Google Shape;86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0" name="Google Shape;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8F9FD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Relationship Id="rId4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Relationship Id="rId4" Type="http://schemas.openxmlformats.org/officeDocument/2006/relationships/image" Target="../media/image7.png"/><Relationship Id="rId5" Type="http://schemas.openxmlformats.org/officeDocument/2006/relationships/image" Target="../media/image2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5082500" y="2153550"/>
            <a:ext cx="36183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lang="pt-BR" sz="1600">
                <a:solidFill>
                  <a:srgbClr val="F8F9FD"/>
                </a:solidFill>
                <a:latin typeface="Open Sans"/>
                <a:ea typeface="Open Sans"/>
                <a:cs typeface="Open Sans"/>
                <a:sym typeface="Open Sans"/>
              </a:rPr>
              <a:t>Performance e </a:t>
            </a:r>
            <a:r>
              <a:rPr b="1" i="0" lang="pt-BR" sz="1600" u="none" cap="none" strike="noStrike">
                <a:solidFill>
                  <a:srgbClr val="F8F9FD"/>
                </a:solidFill>
                <a:latin typeface="Open Sans"/>
                <a:ea typeface="Open Sans"/>
                <a:cs typeface="Open Sans"/>
                <a:sym typeface="Open Sans"/>
              </a:rPr>
              <a:t>Escalabilidade </a:t>
            </a:r>
            <a:r>
              <a:rPr b="1" lang="pt-BR" sz="1600">
                <a:solidFill>
                  <a:srgbClr val="F8F9FD"/>
                </a:solidFill>
                <a:latin typeface="Open Sans"/>
                <a:ea typeface="Open Sans"/>
                <a:cs typeface="Open Sans"/>
                <a:sym typeface="Open Sans"/>
              </a:rPr>
              <a:t>em bancos SQL</a:t>
            </a:r>
            <a:endParaRPr b="1" i="0" sz="1600" u="none" cap="none" strike="noStrike">
              <a:solidFill>
                <a:srgbClr val="F8F9FD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pt-BR" sz="14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Gabriel Prando</a:t>
            </a:r>
            <a:endParaRPr b="1" i="1" sz="1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1" lang="pt-BR" sz="12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Engenheiro de Software na Conta Simples</a:t>
            </a:r>
            <a:endParaRPr b="0" i="1" sz="12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4"/>
          <p:cNvSpPr txBox="1"/>
          <p:nvPr/>
        </p:nvSpPr>
        <p:spPr>
          <a:xfrm>
            <a:off x="481050" y="1879050"/>
            <a:ext cx="818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Agora que entendemos 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um pouco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5"/>
          <p:cNvSpPr txBox="1"/>
          <p:nvPr/>
        </p:nvSpPr>
        <p:spPr>
          <a:xfrm>
            <a:off x="481050" y="1879050"/>
            <a:ext cx="818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Quais as formas de otimizar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 um banco?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6"/>
          <p:cNvSpPr/>
          <p:nvPr/>
        </p:nvSpPr>
        <p:spPr>
          <a:xfrm>
            <a:off x="521425" y="1520950"/>
            <a:ext cx="37026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36"/>
          <p:cNvSpPr txBox="1"/>
          <p:nvPr/>
        </p:nvSpPr>
        <p:spPr>
          <a:xfrm>
            <a:off x="551676" y="1765175"/>
            <a:ext cx="343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Arquiteturas e padrões de projetos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36"/>
          <p:cNvSpPr txBox="1"/>
          <p:nvPr/>
        </p:nvSpPr>
        <p:spPr>
          <a:xfrm>
            <a:off x="551676" y="21727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Particionamento / fragmentação (sharding)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" name="Google Shape;188;p36"/>
          <p:cNvSpPr txBox="1"/>
          <p:nvPr/>
        </p:nvSpPr>
        <p:spPr>
          <a:xfrm>
            <a:off x="551676" y="2987725"/>
            <a:ext cx="314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9" name="Google Shape;189;p36"/>
          <p:cNvSpPr txBox="1"/>
          <p:nvPr/>
        </p:nvSpPr>
        <p:spPr>
          <a:xfrm>
            <a:off x="551676" y="2949525"/>
            <a:ext cx="30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Escalabilidade horizontal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0" name="Google Shape;190;p36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Formas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1" name="Google Shape;191;p36"/>
          <p:cNvSpPr txBox="1"/>
          <p:nvPr/>
        </p:nvSpPr>
        <p:spPr>
          <a:xfrm>
            <a:off x="551676" y="2580213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Escalabilidade vertical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2" name="Google Shape;192;p36"/>
          <p:cNvSpPr txBox="1"/>
          <p:nvPr/>
        </p:nvSpPr>
        <p:spPr>
          <a:xfrm>
            <a:off x="551676" y="3318825"/>
            <a:ext cx="30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Otimização de consultas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36"/>
          <p:cNvSpPr/>
          <p:nvPr/>
        </p:nvSpPr>
        <p:spPr>
          <a:xfrm>
            <a:off x="5794125" y="778950"/>
            <a:ext cx="3074400" cy="3361800"/>
          </a:xfrm>
          <a:prstGeom prst="rect">
            <a:avLst/>
          </a:prstGeom>
          <a:noFill/>
          <a:ln cap="flat" cmpd="sng" w="19050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4" name="Google Shape;19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2250" y="742450"/>
            <a:ext cx="3285625" cy="33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/>
          <p:nvPr/>
        </p:nvSpPr>
        <p:spPr>
          <a:xfrm>
            <a:off x="521421" y="1520950"/>
            <a:ext cx="80280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7"/>
          <p:cNvSpPr txBox="1"/>
          <p:nvPr/>
        </p:nvSpPr>
        <p:spPr>
          <a:xfrm>
            <a:off x="551676" y="1730300"/>
            <a:ext cx="343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CQRS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1" name="Google Shape;201;p37"/>
          <p:cNvSpPr txBox="1"/>
          <p:nvPr/>
        </p:nvSpPr>
        <p:spPr>
          <a:xfrm>
            <a:off x="551676" y="21376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Segregação de dados por micro serviços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2" name="Google Shape;202;p37"/>
          <p:cNvSpPr txBox="1"/>
          <p:nvPr/>
        </p:nvSpPr>
        <p:spPr>
          <a:xfrm>
            <a:off x="551675" y="2987725"/>
            <a:ext cx="4767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Projetar aplicações para interações assíncronas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37"/>
          <p:cNvSpPr txBox="1"/>
          <p:nvPr/>
        </p:nvSpPr>
        <p:spPr>
          <a:xfrm>
            <a:off x="551676" y="3416363"/>
            <a:ext cx="350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Estratégias de expurgo de dados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4" name="Google Shape;204;p37"/>
          <p:cNvSpPr txBox="1"/>
          <p:nvPr/>
        </p:nvSpPr>
        <p:spPr>
          <a:xfrm>
            <a:off x="551676" y="2559125"/>
            <a:ext cx="30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Cache em aplicações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37"/>
          <p:cNvSpPr txBox="1"/>
          <p:nvPr/>
        </p:nvSpPr>
        <p:spPr>
          <a:xfrm>
            <a:off x="466250" y="517075"/>
            <a:ext cx="6930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Arquiteturas e padrões de projetos para alta carga de dados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/>
          <p:nvPr/>
        </p:nvSpPr>
        <p:spPr>
          <a:xfrm>
            <a:off x="521423" y="1520950"/>
            <a:ext cx="36117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8"/>
          <p:cNvSpPr txBox="1"/>
          <p:nvPr/>
        </p:nvSpPr>
        <p:spPr>
          <a:xfrm>
            <a:off x="551676" y="1730300"/>
            <a:ext cx="343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Vertical</a:t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551675" y="2137600"/>
            <a:ext cx="3504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Quebrar / fragmentar colunas menos acessas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das mais acessadas. Cada set do fragmento terá estrutura diferente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3" name="Google Shape;213;p38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Particionamento vertical e horizontal</a:t>
            </a:r>
            <a:endParaRPr b="0" i="0" sz="20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4" name="Google Shape;214;p38"/>
          <p:cNvSpPr/>
          <p:nvPr/>
        </p:nvSpPr>
        <p:spPr>
          <a:xfrm>
            <a:off x="4868223" y="1520950"/>
            <a:ext cx="36117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8"/>
          <p:cNvSpPr txBox="1"/>
          <p:nvPr/>
        </p:nvSpPr>
        <p:spPr>
          <a:xfrm>
            <a:off x="4898476" y="1730300"/>
            <a:ext cx="343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Horizontal</a:t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6" name="Google Shape;216;p38"/>
          <p:cNvSpPr txBox="1"/>
          <p:nvPr/>
        </p:nvSpPr>
        <p:spPr>
          <a:xfrm>
            <a:off x="4898475" y="2137600"/>
            <a:ext cx="350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Fracionamos por conjunto e todas as frações têm a mesma estrutura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 txBox="1"/>
          <p:nvPr/>
        </p:nvSpPr>
        <p:spPr>
          <a:xfrm>
            <a:off x="4950163" y="4021600"/>
            <a:ext cx="3822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None/>
            </a:pPr>
            <a:r>
              <a:rPr b="1" i="0" lang="pt-BR" sz="14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Escalar horizontalmente</a:t>
            </a:r>
            <a:endParaRPr b="1" i="0" sz="1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39"/>
          <p:cNvSpPr txBox="1"/>
          <p:nvPr/>
        </p:nvSpPr>
        <p:spPr>
          <a:xfrm>
            <a:off x="382925" y="4021600"/>
            <a:ext cx="3822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Arial"/>
              <a:buNone/>
            </a:pPr>
            <a:r>
              <a:rPr b="1" i="0" lang="pt-BR" sz="14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Escalar verticalmente</a:t>
            </a:r>
            <a:endParaRPr b="1" i="0" sz="1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23" name="Google Shape;223;p39"/>
          <p:cNvCxnSpPr/>
          <p:nvPr/>
        </p:nvCxnSpPr>
        <p:spPr>
          <a:xfrm>
            <a:off x="4498350" y="-7350"/>
            <a:ext cx="0" cy="5158200"/>
          </a:xfrm>
          <a:prstGeom prst="straightConnector1">
            <a:avLst/>
          </a:prstGeom>
          <a:noFill/>
          <a:ln cap="flat" cmpd="sng" w="19050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24" name="Google Shape;22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22263" y="431675"/>
            <a:ext cx="3075900" cy="293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4725" y="1363325"/>
            <a:ext cx="3778701" cy="127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/>
          <p:nvPr/>
        </p:nvSpPr>
        <p:spPr>
          <a:xfrm>
            <a:off x="4240325" y="1155750"/>
            <a:ext cx="4561800" cy="2533500"/>
          </a:xfrm>
          <a:prstGeom prst="rect">
            <a:avLst/>
          </a:prstGeom>
          <a:noFill/>
          <a:ln cap="flat" cmpd="sng" w="19050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40"/>
          <p:cNvSpPr txBox="1"/>
          <p:nvPr/>
        </p:nvSpPr>
        <p:spPr>
          <a:xfrm>
            <a:off x="466250" y="1884437"/>
            <a:ext cx="434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Otimização de consultas</a:t>
            </a:r>
            <a:endParaRPr b="0" i="0" sz="20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2" name="Google Shape;23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4850" y="1111262"/>
            <a:ext cx="4606950" cy="2469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1"/>
          <p:cNvSpPr txBox="1"/>
          <p:nvPr/>
        </p:nvSpPr>
        <p:spPr>
          <a:xfrm>
            <a:off x="2259150" y="1879050"/>
            <a:ext cx="4625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Não adiante ter arquitetura modelo se as quer</a:t>
            </a:r>
            <a:r>
              <a:rPr lang="pt-BR" sz="3000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ies</a:t>
            </a: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 no DB são um gargalo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/>
          <p:nvPr/>
        </p:nvSpPr>
        <p:spPr>
          <a:xfrm>
            <a:off x="521437" y="1520950"/>
            <a:ext cx="68271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42"/>
          <p:cNvSpPr txBox="1"/>
          <p:nvPr/>
        </p:nvSpPr>
        <p:spPr>
          <a:xfrm>
            <a:off x="583425" y="1730300"/>
            <a:ext cx="65577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Assim como em livros, quando queremos achar uma seção específica, recorremos ao índice do livro</a:t>
            </a: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 Vantagens: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-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Performance;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-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Pesquisa de dados;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-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Otimização.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5" name="Google Shape;245;p42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Indexes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Relação inversa Index vs Tabela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1" name="Google Shape;25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713" y="1173850"/>
            <a:ext cx="6202576" cy="279580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/>
          <p:nvPr/>
        </p:nvSpPr>
        <p:spPr>
          <a:xfrm>
            <a:off x="5480200" y="975400"/>
            <a:ext cx="2891100" cy="2940000"/>
          </a:xfrm>
          <a:prstGeom prst="rect">
            <a:avLst/>
          </a:prstGeom>
          <a:noFill/>
          <a:ln cap="flat" cmpd="sng" w="19050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6"/>
          <p:cNvSpPr txBox="1"/>
          <p:nvPr/>
        </p:nvSpPr>
        <p:spPr>
          <a:xfrm>
            <a:off x="6745416" y="2323725"/>
            <a:ext cx="56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042A2B"/>
                </a:solidFill>
                <a:latin typeface="Roboto Mono"/>
                <a:ea typeface="Roboto Mono"/>
                <a:cs typeface="Roboto Mono"/>
                <a:sym typeface="Roboto Mono"/>
              </a:rPr>
              <a:t>Foto</a:t>
            </a:r>
            <a:endParaRPr b="0" i="0" sz="1400" u="none" cap="none" strike="noStrike">
              <a:solidFill>
                <a:srgbClr val="2DCD69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6" name="Google Shape;106;p26"/>
          <p:cNvSpPr txBox="1"/>
          <p:nvPr/>
        </p:nvSpPr>
        <p:spPr>
          <a:xfrm>
            <a:off x="429250" y="2610951"/>
            <a:ext cx="4091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8100" lIns="38100" spcFirstLastPara="1" rIns="38100" wrap="square" tIns="381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42A2B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Engenheiro de software na </a:t>
            </a:r>
            <a:r>
              <a:rPr b="1" i="0" lang="pt-BR" sz="14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Conta Simples</a:t>
            </a:r>
            <a:endParaRPr b="1" i="0" sz="10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7" name="Google Shape;107;p26"/>
          <p:cNvSpPr txBox="1"/>
          <p:nvPr/>
        </p:nvSpPr>
        <p:spPr>
          <a:xfrm>
            <a:off x="466250" y="1796912"/>
            <a:ext cx="4342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28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Gabriel Prando</a:t>
            </a:r>
            <a:endParaRPr b="0" i="0" sz="28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26"/>
          <p:cNvSpPr txBox="1"/>
          <p:nvPr/>
        </p:nvSpPr>
        <p:spPr>
          <a:xfrm>
            <a:off x="384605" y="3011205"/>
            <a:ext cx="3000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pt-BR" sz="1200">
                <a:solidFill>
                  <a:srgbClr val="042A2B"/>
                </a:solidFill>
                <a:latin typeface="Open Sans"/>
                <a:ea typeface="Open Sans"/>
                <a:cs typeface="Open Sans"/>
                <a:sym typeface="Open Sans"/>
              </a:rPr>
              <a:t>Backend no time de plataforma, engenheiro de computação formado pela UTFPR-PR e entusiasta em IoT.</a:t>
            </a:r>
            <a:endParaRPr b="0" i="0" sz="1400" u="none" cap="none" strike="noStrike">
              <a:solidFill>
                <a:srgbClr val="042A2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6"/>
          <p:cNvSpPr/>
          <p:nvPr/>
        </p:nvSpPr>
        <p:spPr>
          <a:xfrm>
            <a:off x="303425" y="1695651"/>
            <a:ext cx="633600" cy="633600"/>
          </a:xfrm>
          <a:prstGeom prst="ellipse">
            <a:avLst/>
          </a:prstGeom>
          <a:solidFill>
            <a:srgbClr val="2DCD69">
              <a:alpha val="2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848" y="898197"/>
            <a:ext cx="2940150" cy="294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/>
          <p:nvPr/>
        </p:nvSpPr>
        <p:spPr>
          <a:xfrm>
            <a:off x="529075" y="1125150"/>
            <a:ext cx="7653000" cy="35055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4"/>
          <p:cNvSpPr txBox="1"/>
          <p:nvPr/>
        </p:nvSpPr>
        <p:spPr>
          <a:xfrm>
            <a:off x="646309" y="1362925"/>
            <a:ext cx="7221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Padrão default “create index”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Funciona com base em árvores B (permanecem equilibradas em cada ramo da árvore)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Utilizados para consultas de igualdade e intervalo de forma eficiente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44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B-Tree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9" name="Google Shape;2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500" y="2209850"/>
            <a:ext cx="6829501" cy="21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5"/>
          <p:cNvSpPr txBox="1"/>
          <p:nvPr/>
        </p:nvSpPr>
        <p:spPr>
          <a:xfrm>
            <a:off x="646309" y="1362925"/>
            <a:ext cx="7221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omparações de igualdade;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Pesquisa muito rápida O(1);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Índice não precisa ser reconstruído.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Sensível a colisões se os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dados forem mal distribuído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5" name="Google Shape;265;p45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Hash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6" name="Google Shape;26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225" y="842175"/>
            <a:ext cx="5020099" cy="3459151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/>
          <p:nvPr/>
        </p:nvSpPr>
        <p:spPr>
          <a:xfrm>
            <a:off x="646309" y="1362925"/>
            <a:ext cx="72219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Cria um bitmap separado 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(uma sequência de 0 e 1) para cada valor 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possível da coluna;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Representação compacta;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Leitura rápida para "is".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2" name="Google Shape;272;p46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Índex Bitmap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73" name="Google Shape;27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225" y="1285876"/>
            <a:ext cx="4670000" cy="2654125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7"/>
          <p:cNvSpPr/>
          <p:nvPr/>
        </p:nvSpPr>
        <p:spPr>
          <a:xfrm>
            <a:off x="529075" y="1125150"/>
            <a:ext cx="7653000" cy="35055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7"/>
          <p:cNvSpPr txBox="1"/>
          <p:nvPr/>
        </p:nvSpPr>
        <p:spPr>
          <a:xfrm>
            <a:off x="646309" y="1362925"/>
            <a:ext cx="7221900" cy="19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Índices invertido generalizado (GIN)</a:t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Úteis quando um índice deve mapear muitos valores para uma linha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Índex de pesquisa generalizado (G</a:t>
            </a:r>
            <a:r>
              <a:rPr b="1"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b="1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ST)</a:t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Permitem que construa estruturas de árvore balanceadas gerais e podem ser usados para operações além de comparações de igualdade e intervalo. 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Usados para indexar dados geométricos, bem como a pesquisa de texto completo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0" name="Google Shape;280;p47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GIN e GIST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8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8"/>
          <p:cNvSpPr txBox="1"/>
          <p:nvPr/>
        </p:nvSpPr>
        <p:spPr>
          <a:xfrm>
            <a:off x="481050" y="1879050"/>
            <a:ext cx="81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Mas faz diferença usar indexes?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9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Gráfico com B-tree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92" name="Google Shape;29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5825" y="724412"/>
            <a:ext cx="4926226" cy="369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0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50"/>
          <p:cNvSpPr txBox="1"/>
          <p:nvPr/>
        </p:nvSpPr>
        <p:spPr>
          <a:xfrm>
            <a:off x="481050" y="1879050"/>
            <a:ext cx="818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Como saber se estou utilizando </a:t>
            </a:r>
            <a:endParaRPr sz="3000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um index de forma correta?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1"/>
          <p:cNvSpPr/>
          <p:nvPr/>
        </p:nvSpPr>
        <p:spPr>
          <a:xfrm>
            <a:off x="529075" y="1125150"/>
            <a:ext cx="7653000" cy="35055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3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51"/>
          <p:cNvSpPr txBox="1"/>
          <p:nvPr/>
        </p:nvSpPr>
        <p:spPr>
          <a:xfrm>
            <a:off x="646309" y="1362925"/>
            <a:ext cx="722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1"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Fornece informações detalhadas sobre como o PostgreSQL executará a consulta e acessará os dados;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1"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Tabelas;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1"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Índices;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○"/>
            </a:pPr>
            <a:r>
              <a:rPr b="1"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Junções e algoritmos.</a:t>
            </a:r>
            <a:endParaRPr b="1"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305;p51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Explain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2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Explain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1" name="Google Shape;3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700" y="1033475"/>
            <a:ext cx="3349400" cy="388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5105" y="1033463"/>
            <a:ext cx="3209925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3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Vamos melhorar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8" name="Google Shape;31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0450" y="954100"/>
            <a:ext cx="449580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/>
          <p:nvPr/>
        </p:nvSpPr>
        <p:spPr>
          <a:xfrm>
            <a:off x="521413" y="1520950"/>
            <a:ext cx="33333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" name="Google Shape;116;p27"/>
          <p:cNvSpPr txBox="1"/>
          <p:nvPr/>
        </p:nvSpPr>
        <p:spPr>
          <a:xfrm>
            <a:off x="551676" y="1730300"/>
            <a:ext cx="343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Critérios para escolha de um banco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27"/>
          <p:cNvSpPr txBox="1"/>
          <p:nvPr/>
        </p:nvSpPr>
        <p:spPr>
          <a:xfrm>
            <a:off x="551676" y="21376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Funcionamento e arquitetura interna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27"/>
          <p:cNvSpPr txBox="1"/>
          <p:nvPr/>
        </p:nvSpPr>
        <p:spPr>
          <a:xfrm>
            <a:off x="551676" y="2987725"/>
            <a:ext cx="314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Indexes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9" name="Google Shape;119;p27"/>
          <p:cNvSpPr txBox="1"/>
          <p:nvPr/>
        </p:nvSpPr>
        <p:spPr>
          <a:xfrm>
            <a:off x="551676" y="3416363"/>
            <a:ext cx="350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Exemplo</a:t>
            </a:r>
            <a:r>
              <a:rPr lang="pt-BR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551676" y="2559125"/>
            <a:ext cx="30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Formas de otimização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27"/>
          <p:cNvSpPr txBox="1"/>
          <p:nvPr/>
        </p:nvSpPr>
        <p:spPr>
          <a:xfrm>
            <a:off x="551676" y="3844975"/>
            <a:ext cx="2717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Dúvidas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2" name="Google Shape;122;p27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O que veremos 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3" name="Google Shape;123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29450" y="1517700"/>
            <a:ext cx="2452150" cy="24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Bitmap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24" name="Google Shape;32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075" y="1171325"/>
            <a:ext cx="3112850" cy="280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4525" y="334325"/>
            <a:ext cx="393382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16375" y="2370700"/>
            <a:ext cx="4810125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5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000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Explain mais a fundo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32" name="Google Shape;332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38" y="1169924"/>
            <a:ext cx="7828524" cy="322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6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 cap="flat" cmpd="sng" w="9525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  <a:effectLst>
            <a:outerShdw blurRad="142875" rotWithShape="0" algn="bl" dir="3780000" dist="19050">
              <a:srgbClr val="2DCD69">
                <a:alpha val="2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56"/>
          <p:cNvSpPr txBox="1"/>
          <p:nvPr/>
        </p:nvSpPr>
        <p:spPr>
          <a:xfrm>
            <a:off x="481050" y="2302350"/>
            <a:ext cx="8181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500" u="none" cap="none" strike="noStrike">
                <a:solidFill>
                  <a:srgbClr val="153D3B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Dúvidas?</a:t>
            </a:r>
            <a:endParaRPr b="0" i="0" sz="3500" u="none" cap="none" strike="noStrike">
              <a:solidFill>
                <a:srgbClr val="153D3B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DCD69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7"/>
          <p:cNvSpPr txBox="1"/>
          <p:nvPr/>
        </p:nvSpPr>
        <p:spPr>
          <a:xfrm>
            <a:off x="473663" y="4026262"/>
            <a:ext cx="12270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F8F9FD"/>
                </a:solidFill>
                <a:latin typeface="Open Sans"/>
                <a:ea typeface="Open Sans"/>
                <a:cs typeface="Open Sans"/>
                <a:sym typeface="Open Sans"/>
              </a:rPr>
              <a:t>Obrigado</a:t>
            </a:r>
            <a:endParaRPr b="1" i="1" sz="1400" u="none" cap="none" strike="noStrike">
              <a:solidFill>
                <a:srgbClr val="F8F9F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4" name="Google Shape;344;p57"/>
          <p:cNvSpPr txBox="1"/>
          <p:nvPr/>
        </p:nvSpPr>
        <p:spPr>
          <a:xfrm>
            <a:off x="481500" y="4337950"/>
            <a:ext cx="321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pt-BR" sz="1200" u="none" cap="none" strike="noStrike">
                <a:solidFill>
                  <a:srgbClr val="F8F9FD"/>
                </a:solidFill>
                <a:latin typeface="Open Sans"/>
                <a:ea typeface="Open Sans"/>
                <a:cs typeface="Open Sans"/>
                <a:sym typeface="Open Sans"/>
              </a:rPr>
              <a:t>Utilize o QR Code e me add no LinkedIn!</a:t>
            </a:r>
            <a:endParaRPr b="0" i="0" sz="1400" u="none" cap="none" strike="noStrike">
              <a:solidFill>
                <a:srgbClr val="F8F9F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45" name="Google Shape;34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69475" y="2196108"/>
            <a:ext cx="3005051" cy="75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44200" y="427975"/>
            <a:ext cx="850774" cy="85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8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8"/>
          <p:cNvSpPr txBox="1"/>
          <p:nvPr/>
        </p:nvSpPr>
        <p:spPr>
          <a:xfrm>
            <a:off x="481050" y="2110050"/>
            <a:ext cx="818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Ecossistema atual 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banco de dados 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8F9FD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/>
          <p:nvPr/>
        </p:nvSpPr>
        <p:spPr>
          <a:xfrm>
            <a:off x="521413" y="1520950"/>
            <a:ext cx="3333300" cy="2850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9"/>
          <p:cNvSpPr txBox="1"/>
          <p:nvPr/>
        </p:nvSpPr>
        <p:spPr>
          <a:xfrm>
            <a:off x="551676" y="1688200"/>
            <a:ext cx="343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Dezenas de bancos de dados no mercado;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9"/>
          <p:cNvSpPr txBox="1"/>
          <p:nvPr/>
        </p:nvSpPr>
        <p:spPr>
          <a:xfrm>
            <a:off x="551676" y="2172700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Diversos casos de uso;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9"/>
          <p:cNvSpPr txBox="1"/>
          <p:nvPr/>
        </p:nvSpPr>
        <p:spPr>
          <a:xfrm>
            <a:off x="551676" y="2987725"/>
            <a:ext cx="314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29"/>
          <p:cNvSpPr txBox="1"/>
          <p:nvPr/>
        </p:nvSpPr>
        <p:spPr>
          <a:xfrm>
            <a:off x="551676" y="2949525"/>
            <a:ext cx="3074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Várias formas de manter.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29"/>
          <p:cNvSpPr txBox="1"/>
          <p:nvPr/>
        </p:nvSpPr>
        <p:spPr>
          <a:xfrm>
            <a:off x="466250" y="517075"/>
            <a:ext cx="6930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Ecossistema</a:t>
            </a:r>
            <a:endParaRPr b="0" i="1" sz="4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40" name="Google Shape;14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5025" y="999300"/>
            <a:ext cx="3144900" cy="314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9"/>
          <p:cNvSpPr txBox="1"/>
          <p:nvPr/>
        </p:nvSpPr>
        <p:spPr>
          <a:xfrm>
            <a:off x="551676" y="2580213"/>
            <a:ext cx="3702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Char char="●"/>
            </a:pPr>
            <a:r>
              <a:rPr b="0" i="0" lang="pt-BR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Diversas classificações; 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481050" y="1879050"/>
            <a:ext cx="81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E como escolher?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/>
        </p:nvSpPr>
        <p:spPr>
          <a:xfrm>
            <a:off x="466250" y="527580"/>
            <a:ext cx="4342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Teorema CAP</a:t>
            </a:r>
            <a:endParaRPr b="0" i="0" sz="20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31"/>
          <p:cNvSpPr/>
          <p:nvPr/>
        </p:nvSpPr>
        <p:spPr>
          <a:xfrm>
            <a:off x="303425" y="364676"/>
            <a:ext cx="633600" cy="633600"/>
          </a:xfrm>
          <a:prstGeom prst="ellipse">
            <a:avLst/>
          </a:prstGeom>
          <a:solidFill>
            <a:srgbClr val="2DCD69">
              <a:alpha val="2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7963" y="998275"/>
            <a:ext cx="6448075" cy="378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/>
          <p:nvPr/>
        </p:nvSpPr>
        <p:spPr>
          <a:xfrm>
            <a:off x="1286400" y="813450"/>
            <a:ext cx="6571200" cy="3516600"/>
          </a:xfrm>
          <a:prstGeom prst="roundRect">
            <a:avLst>
              <a:gd fmla="val 2881" name="adj"/>
            </a:avLst>
          </a:prstGeom>
          <a:solidFill>
            <a:srgbClr val="F8F9FD"/>
          </a:solidFill>
          <a:ln>
            <a:noFill/>
          </a:ln>
          <a:effectLst>
            <a:outerShdw blurRad="114300" rotWithShape="0" algn="bl" dir="3780000" dist="19050">
              <a:srgbClr val="595959">
                <a:alpha val="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2"/>
          <p:cNvSpPr txBox="1"/>
          <p:nvPr/>
        </p:nvSpPr>
        <p:spPr>
          <a:xfrm>
            <a:off x="481050" y="1879050"/>
            <a:ext cx="81819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Antes de falar de otimização,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vamos entender um pouco 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rgbClr val="153D3B"/>
                </a:solidFill>
                <a:latin typeface="Open Sans"/>
                <a:ea typeface="Open Sans"/>
                <a:cs typeface="Open Sans"/>
                <a:sym typeface="Open Sans"/>
              </a:rPr>
              <a:t>como as coisas funcionam</a:t>
            </a:r>
            <a:endParaRPr b="0" i="0" sz="3000" u="none" cap="none" strike="noStrike">
              <a:solidFill>
                <a:srgbClr val="153D3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/>
          <p:nvPr/>
        </p:nvSpPr>
        <p:spPr>
          <a:xfrm>
            <a:off x="466250" y="527575"/>
            <a:ext cx="3259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2DCD69"/>
                </a:solidFill>
                <a:latin typeface="Open Sans"/>
                <a:ea typeface="Open Sans"/>
                <a:cs typeface="Open Sans"/>
                <a:sym typeface="Open Sans"/>
              </a:rPr>
              <a:t>Arquitetura interna</a:t>
            </a:r>
            <a:endParaRPr b="0" i="0" sz="2000" u="none" cap="none" strike="noStrike">
              <a:solidFill>
                <a:srgbClr val="2DCD6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33"/>
          <p:cNvSpPr/>
          <p:nvPr/>
        </p:nvSpPr>
        <p:spPr>
          <a:xfrm>
            <a:off x="303425" y="364676"/>
            <a:ext cx="633600" cy="633600"/>
          </a:xfrm>
          <a:prstGeom prst="ellipse">
            <a:avLst/>
          </a:prstGeom>
          <a:solidFill>
            <a:srgbClr val="2DCD69">
              <a:alpha val="2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9900" y="368412"/>
            <a:ext cx="3598000" cy="432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3"/>
          <p:cNvSpPr/>
          <p:nvPr/>
        </p:nvSpPr>
        <p:spPr>
          <a:xfrm>
            <a:off x="3519900" y="271200"/>
            <a:ext cx="4098000" cy="4601100"/>
          </a:xfrm>
          <a:prstGeom prst="rect">
            <a:avLst/>
          </a:prstGeom>
          <a:noFill/>
          <a:ln cap="flat" cmpd="sng" w="19050">
            <a:solidFill>
              <a:srgbClr val="2DCD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